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90" r:id="rId9"/>
    <p:sldId id="293" r:id="rId10"/>
    <p:sldId id="289" r:id="rId11"/>
    <p:sldId id="295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91" r:id="rId25"/>
    <p:sldId id="280" r:id="rId26"/>
    <p:sldId id="281" r:id="rId27"/>
    <p:sldId id="292" r:id="rId28"/>
    <p:sldId id="282" r:id="rId29"/>
    <p:sldId id="283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661"/>
    <a:srgbClr val="EA0000"/>
    <a:srgbClr val="CC0000"/>
    <a:srgbClr val="D66764"/>
    <a:srgbClr val="FFABA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80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24FF3-24E7-4ADC-9755-E972300D0760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21136-C391-4C10-BBB7-92D5331EE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3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21136-C391-4C10-BBB7-92D5331EE03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84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8.xml"/><Relationship Id="rId18" Type="http://schemas.openxmlformats.org/officeDocument/2006/relationships/slide" Target="slide30.xml"/><Relationship Id="rId26" Type="http://schemas.openxmlformats.org/officeDocument/2006/relationships/slide" Target="slide9.xml"/><Relationship Id="rId3" Type="http://schemas.openxmlformats.org/officeDocument/2006/relationships/slide" Target="slide4.xml"/><Relationship Id="rId21" Type="http://schemas.openxmlformats.org/officeDocument/2006/relationships/slide" Target="slide23.xml"/><Relationship Id="rId7" Type="http://schemas.openxmlformats.org/officeDocument/2006/relationships/slide" Target="slide12.xml"/><Relationship Id="rId12" Type="http://schemas.openxmlformats.org/officeDocument/2006/relationships/slide" Target="slide17.xml"/><Relationship Id="rId17" Type="http://schemas.openxmlformats.org/officeDocument/2006/relationships/slide" Target="slide29.xml"/><Relationship Id="rId25" Type="http://schemas.openxmlformats.org/officeDocument/2006/relationships/slide" Target="slide8.xml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6.xml"/><Relationship Id="rId24" Type="http://schemas.openxmlformats.org/officeDocument/2006/relationships/slide" Target="slide33.xml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22.xml"/><Relationship Id="rId10" Type="http://schemas.openxmlformats.org/officeDocument/2006/relationships/slide" Target="slide15.xml"/><Relationship Id="rId19" Type="http://schemas.openxmlformats.org/officeDocument/2006/relationships/slide" Target="slide31.xml"/><Relationship Id="rId4" Type="http://schemas.openxmlformats.org/officeDocument/2006/relationships/slide" Target="slide5.xml"/><Relationship Id="rId9" Type="http://schemas.openxmlformats.org/officeDocument/2006/relationships/slide" Target="slide14.xml"/><Relationship Id="rId14" Type="http://schemas.openxmlformats.org/officeDocument/2006/relationships/slide" Target="slide19.xml"/><Relationship Id="rId22" Type="http://schemas.openxmlformats.org/officeDocument/2006/relationships/slide" Target="slide26.xml"/><Relationship Id="rId27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6.png"/><Relationship Id="rId5" Type="http://schemas.microsoft.com/office/2007/relationships/hdphoto" Target="../media/hdphoto8.wdp"/><Relationship Id="rId10" Type="http://schemas.openxmlformats.org/officeDocument/2006/relationships/slide" Target="slide2.xml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6.png"/><Relationship Id="rId4" Type="http://schemas.openxmlformats.org/officeDocument/2006/relationships/image" Target="../media/image12.jpe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80" t="15955" r="41749" b="52202"/>
          <a:stretch/>
        </p:blipFill>
        <p:spPr bwMode="auto">
          <a:xfrm>
            <a:off x="8439493" y="5949280"/>
            <a:ext cx="573258" cy="5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609" y="1340768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ВИКТОРИНА</a:t>
            </a:r>
            <a:endParaRPr lang="ru-RU" sz="4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 descr="E:\ВИКТОРИНА\rQxqLGgY2KM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305" y="2420888"/>
            <a:ext cx="2667009" cy="24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55759" y="118307"/>
            <a:ext cx="7969318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Управление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Федеральной службы по надзору в сфере связи, информационных технологий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 массовых коммуникаций (Роскомнадзор)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по Тюменской области, Ханты-Мансийскому автономному округу  – Югре </a:t>
            </a:r>
          </a:p>
          <a:p>
            <a:pPr algn="ctr">
              <a:lnSpc>
                <a:spcPct val="80000"/>
              </a:lnSpc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и Ямало-Ненецкому автономному округу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025" y="4293096"/>
            <a:ext cx="7056784" cy="1044346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ИНФОРМАЦИОННАЯ БЕЗОПАСНОСТЬ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 ЗАЩИТА ПЕРСОНАЛЬНЫХ ДАННЫХ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26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8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" y="1083885"/>
            <a:ext cx="3473114" cy="10039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Даны следующие сведения о человеке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  <a:endParaRPr lang="ru-RU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808" y="4437112"/>
            <a:ext cx="389613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Место рождения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г.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Тюмень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539" y="5772904"/>
            <a:ext cx="5544616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Имя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отчество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Александр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Анатольевич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6" y="5085184"/>
            <a:ext cx="7848873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Сведения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 состоянии здоровья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гипертоническая болезнь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95085" y="4437112"/>
            <a:ext cx="290390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Год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рождения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1986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" y="3112016"/>
            <a:ext cx="8892480" cy="10801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ЗАДАНИЕ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Проранжируйте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сведения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порядке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убывания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по степени полезности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для установления личность данного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человека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7" name="Стрелка вправо 16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>
              <a:hlinkClick r:id="rId3" action="ppaction://hlinksldjump"/>
            </p:cNvPr>
            <p:cNvSpPr txBox="1"/>
            <p:nvPr/>
          </p:nvSpPr>
          <p:spPr>
            <a:xfrm>
              <a:off x="7668344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2" descr="E:\ВИКТОРИНА\1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669"/>
          <a:stretch/>
        </p:blipFill>
        <p:spPr bwMode="auto">
          <a:xfrm>
            <a:off x="3473113" y="-25895"/>
            <a:ext cx="5556930" cy="283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44007" y="699134"/>
            <a:ext cx="3747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Петров А.А.,</a:t>
            </a:r>
          </a:p>
          <a:p>
            <a:r>
              <a:rPr lang="ru-RU" sz="2400" dirty="0">
                <a:latin typeface="+mj-lt"/>
              </a:rPr>
              <a:t>адрес проживания: 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г</a:t>
            </a:r>
            <a:r>
              <a:rPr lang="ru-RU" sz="2400" dirty="0">
                <a:latin typeface="+mj-lt"/>
              </a:rPr>
              <a:t>. Тюмень, ул. Республики, </a:t>
            </a:r>
            <a:r>
              <a:rPr lang="ru-RU" sz="2400" dirty="0" smtClean="0">
                <a:latin typeface="+mj-lt"/>
              </a:rPr>
              <a:t>                  д</a:t>
            </a:r>
            <a:r>
              <a:rPr lang="ru-RU" sz="2400" dirty="0">
                <a:latin typeface="+mj-lt"/>
              </a:rPr>
              <a:t>. 157, корп. 2, кв. 59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8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8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E:\ВИКТОРИНА\1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669"/>
          <a:stretch/>
        </p:blipFill>
        <p:spPr bwMode="auto">
          <a:xfrm>
            <a:off x="3473113" y="-25895"/>
            <a:ext cx="5556930" cy="283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4007" y="699134"/>
            <a:ext cx="3747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+mj-lt"/>
              </a:rPr>
              <a:t>Петров А.А.,</a:t>
            </a:r>
          </a:p>
          <a:p>
            <a:r>
              <a:rPr lang="ru-RU" sz="2400" dirty="0">
                <a:latin typeface="+mj-lt"/>
              </a:rPr>
              <a:t>адрес проживания: </a:t>
            </a:r>
            <a:endParaRPr lang="ru-RU" sz="2400" dirty="0" smtClean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г</a:t>
            </a:r>
            <a:r>
              <a:rPr lang="ru-RU" sz="2400" dirty="0">
                <a:latin typeface="+mj-lt"/>
              </a:rPr>
              <a:t>. Тюмень, ул. Республики, </a:t>
            </a:r>
            <a:r>
              <a:rPr lang="ru-RU" sz="2400" dirty="0" smtClean="0">
                <a:latin typeface="+mj-lt"/>
              </a:rPr>
              <a:t>                  д</a:t>
            </a:r>
            <a:r>
              <a:rPr lang="ru-RU" sz="2400" dirty="0">
                <a:latin typeface="+mj-lt"/>
              </a:rPr>
              <a:t>. 157, корп. 2, кв. 59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96327" y="4254172"/>
            <a:ext cx="6106288" cy="400110"/>
            <a:chOff x="496327" y="4397042"/>
            <a:chExt cx="6106288" cy="40011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057999" y="4397042"/>
              <a:ext cx="5544616" cy="400110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Имя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и отчество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Александр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Анатольевич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496327" y="4397042"/>
              <a:ext cx="417655" cy="400110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1</a:t>
              </a:r>
              <a:endParaRPr lang="ru-RU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96327" y="4758228"/>
            <a:ext cx="3465576" cy="400110"/>
            <a:chOff x="496327" y="4901098"/>
            <a:chExt cx="3465576" cy="40011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057999" y="4901098"/>
              <a:ext cx="2903904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Год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рождения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en-US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1986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96327" y="4901098"/>
              <a:ext cx="417655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2</a:t>
              </a:r>
              <a:endParaRPr lang="ru-RU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96327" y="5252690"/>
            <a:ext cx="4457808" cy="409704"/>
            <a:chOff x="496327" y="5395560"/>
            <a:chExt cx="4457808" cy="40970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057999" y="5405154"/>
              <a:ext cx="3896136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Место рождения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г.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Тюмень</a:t>
              </a:r>
              <a:endPara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496327" y="5395560"/>
              <a:ext cx="417655" cy="40011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3</a:t>
              </a:r>
              <a:endParaRPr lang="ru-RU" b="1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96327" y="5766340"/>
            <a:ext cx="5595036" cy="707886"/>
            <a:chOff x="496327" y="5909210"/>
            <a:chExt cx="5595036" cy="70788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57999" y="5909210"/>
              <a:ext cx="5033364" cy="707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Сведения </a:t>
              </a:r>
              <a:r>
                <a:rPr lang="ru-RU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о состоянии здоровья</a:t>
              </a:r>
              <a:r>
                <a:rPr lang="en-US" sz="2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: </a:t>
              </a:r>
              <a:r>
                <a:rPr lang="ru-RU" sz="20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гипертоническая болезнь</a:t>
              </a:r>
              <a:endPara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96327" y="5909210"/>
              <a:ext cx="417655" cy="707886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/>
                <a:t>4</a:t>
              </a:r>
              <a:endParaRPr lang="ru-RU" b="1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1" y="3112016"/>
            <a:ext cx="8892480" cy="893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algn="just"/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СВЕДЕНИЯ по степени полезности 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порядке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убывания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для </a:t>
            </a:r>
            <a:r>
              <a:rPr lang="ru-RU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установления личность данного </a:t>
            </a:r>
            <a:r>
              <a:rPr lang="ru-RU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человека</a:t>
            </a:r>
            <a:r>
              <a:rPr lang="en-US" sz="20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</a:t>
            </a:r>
            <a:endParaRPr lang="ru-RU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4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293096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общее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основание, дающее право на обработку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9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E:\ВИКТОРИНА\su1mszz1busggwo8ow84koss00s0g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71" y="170519"/>
            <a:ext cx="5756403" cy="391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417036">
            <a:off x="-1521069" y="2417198"/>
            <a:ext cx="907691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СОГЛАСИЕ</a:t>
            </a:r>
            <a:endParaRPr lang="ru-RU" sz="85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102086">
            <a:off x="2336861" y="406492"/>
            <a:ext cx="6039677" cy="2392606"/>
          </a:xfrm>
          <a:prstGeom prst="rect">
            <a:avLst/>
          </a:prstGeom>
          <a:noFill/>
          <a:ln>
            <a:noFill/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Выражаю согласие на </a:t>
            </a:r>
          </a:p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обработку своих </a:t>
            </a:r>
          </a:p>
          <a:p>
            <a:pPr algn="ctr"/>
            <a:r>
              <a:rPr lang="ru-RU" sz="2400" i="1" spc="-150" dirty="0" smtClean="0">
                <a:solidFill>
                  <a:schemeClr val="tx1"/>
                </a:solidFill>
              </a:rPr>
              <a:t>персональных данных</a:t>
            </a:r>
            <a:endParaRPr lang="ru-RU" sz="2400" i="1" spc="-15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6168093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22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ВИКТОРИНА\hand.psd_@_66,7-_(Layer_18,_RGB-8-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4970"/>
            <a:ext cx="8550691" cy="289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293096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Хищение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чужого путем обмана или злоупотребления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доверием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377664">
            <a:off x="75786" y="1314311"/>
            <a:ext cx="907691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МОШЕННИЧЕСТВО</a:t>
            </a:r>
            <a:endParaRPr lang="ru-RU" sz="85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10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10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58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581128"/>
            <a:ext cx="7632848" cy="1944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какой категории персональных данных относятся сведения о национальности, состоянии здоровья и политических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взглядах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11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E:\ВИКТОРИНА\Natsionalnost-cheloveka-DNK-rasskazhet-vsyo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55" y="851602"/>
            <a:ext cx="4741973" cy="243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E:\ВИКТОРИНА\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626">
            <a:off x="5034731" y="577285"/>
            <a:ext cx="3848869" cy="2569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7" name="Picture 5" descr="E:\ВИКТОРИНА\_18591-7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2204864"/>
            <a:ext cx="1872208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Прямоугольник 11"/>
          <p:cNvSpPr/>
          <p:nvPr/>
        </p:nvSpPr>
        <p:spPr>
          <a:xfrm rot="370743">
            <a:off x="189137" y="2757640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СПЕЦИАЛЬНАЯ КАТЕГОРИЯ</a:t>
            </a:r>
            <a:endParaRPr lang="ru-RU" sz="5400" b="1" u="sng" dirty="0">
              <a:ln w="3175">
                <a:noFill/>
              </a:ln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ДолгушинАБ\Desktop\ВИКТОРИНА\Рисунок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60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365104"/>
            <a:ext cx="7560840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Вид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(категория) уникальных персональных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данных,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позволяющих однозначно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установить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личность человека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12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219083" y="2443296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 smtClean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БИОМЕТРИЧЕСКИЕ ДАННЫЕ</a:t>
            </a:r>
            <a:endParaRPr lang="ru-RU" sz="5400" b="1" u="sng" dirty="0">
              <a:ln w="3175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E:\ВИКТОРИНА\©-Rob-Fotolia.com_-400x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590">
            <a:off x="6055556" y="328844"/>
            <a:ext cx="2922476" cy="1790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E:\ВИКТОРИНА\biometricheskie_danny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648">
            <a:off x="196225" y="992912"/>
            <a:ext cx="4113783" cy="21837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098" name="Picture 2" descr="E:\ВИКТОРИНА\07_data_g_w-300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8">
            <a:off x="4283970" y="792346"/>
            <a:ext cx="2436385" cy="2436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54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ВИКТОРИНА\768x4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88" y="170519"/>
            <a:ext cx="6336704" cy="3561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13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005064"/>
            <a:ext cx="7560840" cy="244827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Вид </a:t>
            </a:r>
            <a:r>
              <a:rPr lang="ru-RU" sz="24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мошенничества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Century Gothic" panose="020B0502020202020204" pitchFamily="34" charset="0"/>
              </a:rPr>
              <a:t>(осуществляемого путем создания поддельных страниц входа в социальные сети, оплаты товаров и т.п.)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целью которого является получение доступа к Вашим конфиденциальным данным - логинам и паролям, данным банковской карты.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01381" y="2204864"/>
            <a:ext cx="9076918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500" b="1" u="sng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ФИШИНГ</a:t>
            </a:r>
            <a:endParaRPr lang="ru-RU" sz="8500" b="1" u="sng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7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ВИКТОРИНА\vk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5792"/>
          <a:stretch/>
        </p:blipFill>
        <p:spPr bwMode="auto">
          <a:xfrm>
            <a:off x="1828800" y="20827"/>
            <a:ext cx="6991109" cy="423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14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653136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Действия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направленные на раскрытие персональных данных неопределенному кругу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лиц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488534">
            <a:off x="714133" y="3041428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</a:t>
            </a:r>
            <a:endParaRPr lang="ru-RU" sz="7200" b="1" u="sng" dirty="0">
              <a:ln w="31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6825" y="4581128"/>
            <a:ext cx="7632848" cy="13681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Как в соответствии с законом называется любое </a:t>
            </a:r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действие с 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персональными данными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15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1666289" y="1236917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</a:t>
            </a:r>
          </a:p>
        </p:txBody>
      </p:sp>
      <p:pic>
        <p:nvPicPr>
          <p:cNvPr id="9218" name="Picture 2" descr="E:\ВИКТОРИНА\SEO-shablon-finansy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1"/>
          <a:stretch/>
        </p:blipFill>
        <p:spPr bwMode="auto">
          <a:xfrm>
            <a:off x="5220072" y="548680"/>
            <a:ext cx="3586429" cy="376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8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3717032"/>
            <a:ext cx="7632848" cy="23762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Действия с персональными данными, в результате которых становится невозможным без использования дополнительной информации определить принадлежность персональных данных конкретному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человеку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16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8" name="Picture 2" descr="E:\ВИКТОРИНА\woman-634x36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r="17096"/>
          <a:stretch/>
        </p:blipFill>
        <p:spPr bwMode="auto">
          <a:xfrm>
            <a:off x="5364088" y="170519"/>
            <a:ext cx="3565002" cy="294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rot="370743">
            <a:off x="-417536" y="1036786"/>
            <a:ext cx="653607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u="sng" dirty="0">
                <a:ln w="3175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ОБЕЗЛИЧИВАНИЕ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31840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2" action="ppaction://hlinksldjump"/>
              </a:rPr>
              <a:t>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3" action="ppaction://hlinksldjump"/>
              </a:rPr>
              <a:t>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80112" y="142081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4" action="ppaction://hlinksldjump"/>
              </a:rPr>
              <a:t>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804248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5" action="ppaction://hlinksldjump"/>
              </a:rPr>
              <a:t>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28384" y="14433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entury Gothic" panose="020B0502020202020204" pitchFamily="34" charset="0"/>
                <a:hlinkClick r:id="rId6" action="ppaction://hlinksldjump"/>
              </a:rPr>
              <a:t>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55926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7" action="ppaction://hlinksldjump"/>
              </a:rPr>
              <a:t>9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>
            <a:hlinkClick r:id="rId8" action="ppaction://hlinksldjump"/>
          </p:cNvPr>
          <p:cNvSpPr/>
          <p:nvPr/>
        </p:nvSpPr>
        <p:spPr>
          <a:xfrm>
            <a:off x="4380062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8" action="ppaction://hlinksldjump"/>
              </a:rPr>
              <a:t>10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04198" y="1739732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9" action="ppaction://hlinksldjump"/>
              </a:rPr>
              <a:t>11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28334" y="1741989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0" action="ppaction://hlinksldjump"/>
              </a:rPr>
              <a:t>12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52470" y="1739732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1" action="ppaction://hlinksldjump"/>
              </a:rPr>
              <a:t>13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55926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2" action="ppaction://hlinksldjump"/>
              </a:rPr>
              <a:t>14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80062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3" action="ppaction://hlinksldjump"/>
              </a:rPr>
              <a:t>15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04198" y="2459571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4" action="ppaction://hlinksldjump"/>
              </a:rPr>
              <a:t>16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28334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5" action="ppaction://hlinksldjump"/>
              </a:rPr>
              <a:t>17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42151" y="2461828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16" action="ppaction://hlinksldjump"/>
              </a:rPr>
              <a:t>18</a:t>
            </a:r>
            <a:endParaRPr lang="ru-RU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31840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7" action="ppaction://hlinksldjump"/>
              </a:rPr>
              <a:t>22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55976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8" action="ppaction://hlinksldjump"/>
              </a:rPr>
              <a:t>23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80112" y="5757665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19" action="ppaction://hlinksldjump"/>
              </a:rPr>
              <a:t>24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04248" y="5759922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0" action="ppaction://hlinksldjump"/>
              </a:rPr>
              <a:t>25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58605" y="4219165"/>
            <a:ext cx="828092" cy="433972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1" action="ppaction://hlinksldjump"/>
              </a:rPr>
              <a:t>20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392316" y="4212293"/>
            <a:ext cx="828092" cy="433972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2" action="ppaction://hlinksldjump"/>
              </a:rPr>
              <a:t>21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2771800" y="0"/>
            <a:ext cx="0" cy="5166414"/>
          </a:xfrm>
          <a:prstGeom prst="line">
            <a:avLst/>
          </a:prstGeom>
          <a:ln w="31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0" y="3789040"/>
            <a:ext cx="9144000" cy="0"/>
          </a:xfrm>
          <a:prstGeom prst="line">
            <a:avLst/>
          </a:prstGeom>
          <a:ln w="31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>
            <a:off x="-32395" y="1484784"/>
            <a:ext cx="2862363" cy="2304256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66297" y="3183084"/>
            <a:ext cx="828092" cy="428543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  <a:hlinkClick r:id="rId23" action="ppaction://hlinksldjump"/>
              </a:rPr>
              <a:t>19</a:t>
            </a:r>
            <a:endParaRPr lang="ru-RU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8042151" y="5761485"/>
            <a:ext cx="828092" cy="424039"/>
          </a:xfrm>
          <a:prstGeom prst="rect">
            <a:avLst/>
          </a:prstGeom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4" action="ppaction://hlinksldjump"/>
              </a:rPr>
              <a:t>26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2396" y="0"/>
            <a:ext cx="2862363" cy="1484784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32395" y="3789040"/>
            <a:ext cx="2862363" cy="1440161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НА</a:t>
            </a:r>
          </a:p>
          <a:p>
            <a:pPr algn="ctr"/>
            <a:r>
              <a:rPr lang="ru-RU" sz="20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АЛГОРИТМ ЗА 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300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2395" y="5229200"/>
            <a:ext cx="2862363" cy="1656184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ВОПРОСЫ ЗА</a:t>
            </a:r>
          </a:p>
          <a:p>
            <a:pPr algn="ctr"/>
            <a:r>
              <a:rPr lang="ru-RU" sz="24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400</a:t>
            </a:r>
            <a:endParaRPr lang="ru-RU" sz="24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31840" y="83400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5" action="ppaction://hlinksldjump"/>
              </a:rPr>
              <a:t>6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372558" y="834007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6" action="ppaction://hlinksldjump"/>
              </a:rPr>
              <a:t>7</a:t>
            </a:r>
            <a:endParaRPr lang="ru-RU" sz="3200" dirty="0">
              <a:latin typeface="Century Gothic" panose="020B0502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580112" y="834008"/>
            <a:ext cx="828092" cy="435673"/>
          </a:xfrm>
          <a:prstGeom prst="rect">
            <a:avLst/>
          </a:prstGeom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Century Gothic" panose="020B0502020202020204" pitchFamily="34" charset="0"/>
                <a:hlinkClick r:id="rId27" action="ppaction://hlinksldjump"/>
              </a:rPr>
              <a:t>8</a:t>
            </a:r>
            <a:endParaRPr lang="ru-RU" sz="3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84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293096"/>
            <a:ext cx="7632848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Номер федерального закона 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 </a:t>
            </a:r>
            <a:r>
              <a:rPr lang="ru-RU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персональных </a:t>
            </a:r>
            <a:r>
              <a:rPr lang="ru-RU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 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>
                <a:solidFill>
                  <a:srgbClr val="0070C0"/>
                </a:solidFill>
              </a:rPr>
              <a:t>7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345528" y="944810"/>
            <a:ext cx="6536078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152-ФЗ</a:t>
            </a:r>
            <a:endParaRPr lang="ru-RU" sz="8800" b="1" u="sng" dirty="0">
              <a:ln w="317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E:\ВИКТОРИНА\1027318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4"/>
          <a:stretch/>
        </p:blipFill>
        <p:spPr bwMode="auto">
          <a:xfrm>
            <a:off x="6084168" y="170519"/>
            <a:ext cx="2783706" cy="41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4109534"/>
            <a:ext cx="7632848" cy="21655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Документ, устанавливающий взаимоотношения (права и обязанности) между Интернет-сайтом и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пользователем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 smtClean="0">
                <a:solidFill>
                  <a:srgbClr val="0070C0"/>
                </a:solidFill>
              </a:rPr>
              <a:t>8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6" b="10872"/>
          <a:stretch/>
        </p:blipFill>
        <p:spPr bwMode="auto">
          <a:xfrm>
            <a:off x="2699792" y="488520"/>
            <a:ext cx="6118225" cy="2650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442475">
            <a:off x="-229500" y="2213391"/>
            <a:ext cx="9504395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u="sng" dirty="0" smtClean="0">
                <a:ln w="3175">
                  <a:noFill/>
                </a:ln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ПОЛЬЗОВАТЕЛЬСКОЕ СОГЛАШЕНИЕ</a:t>
            </a:r>
            <a:endParaRPr lang="ru-RU" sz="4000" b="1" u="sng" dirty="0">
              <a:ln w="3175">
                <a:noFill/>
              </a:ln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ВИКТОРИНА\2016_05_27-04-01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203">
            <a:off x="2861758" y="431606"/>
            <a:ext cx="5792234" cy="3861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200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1</a:t>
            </a:r>
            <a:r>
              <a:rPr lang="en-US" sz="4800" b="1" dirty="0" smtClean="0">
                <a:solidFill>
                  <a:srgbClr val="0070C0"/>
                </a:solidFill>
              </a:rPr>
              <a:t>9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568438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известный случай «кражи личности» в Российской истории?</a:t>
            </a:r>
          </a:p>
        </p:txBody>
      </p:sp>
      <p:sp>
        <p:nvSpPr>
          <p:cNvPr id="11" name="Прямоугольник 10"/>
          <p:cNvSpPr/>
          <p:nvPr/>
        </p:nvSpPr>
        <p:spPr>
          <a:xfrm rot="402845">
            <a:off x="-745655" y="2855263"/>
            <a:ext cx="85867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u="sng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ЛЖЕДМИТРИЙ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6251555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0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889092"/>
            <a:ext cx="8424936" cy="24202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В социальной сети, где у Вас есть личная страница, неизвестным Вам человеком была размещена информация о Вас c 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оскорблениями (использовались сведения, которые Вы о себе опубликовали). 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Вы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хотите, чтобы эта информация </a:t>
            </a:r>
            <a:r>
              <a:rPr lang="ru-RU" sz="2000" u="sng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срочно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исчезла.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МЕДЛИТЬ НЕЛЬЗЯ!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Определите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алгоритм действий в данной ситуации.</a:t>
            </a:r>
          </a:p>
        </p:txBody>
      </p:sp>
      <p:pic>
        <p:nvPicPr>
          <p:cNvPr id="12" name="Picture 2" descr="E:\ВИКТОРИНА\wannabe-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29" b="13275"/>
          <a:stretch/>
        </p:blipFill>
        <p:spPr bwMode="auto">
          <a:xfrm>
            <a:off x="1502393" y="734217"/>
            <a:ext cx="7158178" cy="30112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04821" y="5756746"/>
            <a:ext cx="1531675" cy="885230"/>
            <a:chOff x="7504821" y="5756746"/>
            <a:chExt cx="1531675" cy="885230"/>
          </a:xfrm>
        </p:grpSpPr>
        <p:sp>
          <p:nvSpPr>
            <p:cNvPr id="2" name="Стрелка вправо 1">
              <a:hlinkClick r:id="rId4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hlinkClick r:id="rId5" action="ppaction://hlinksldjump"/>
            </p:cNvPr>
            <p:cNvSpPr txBox="1"/>
            <p:nvPr/>
          </p:nvSpPr>
          <p:spPr>
            <a:xfrm>
              <a:off x="7504821" y="5999306"/>
              <a:ext cx="1432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АЛГОРИТМ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7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flipV="1">
            <a:off x="1851984" y="980728"/>
            <a:ext cx="5588924" cy="549623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21395641">
            <a:off x="563594" y="3234687"/>
            <a:ext cx="801681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Ограничить </a:t>
            </a:r>
            <a:r>
              <a:rPr lang="ru-RU" sz="2400" b="1" dirty="0"/>
              <a:t>доступ к своей странице для посторонних </a:t>
            </a:r>
            <a:r>
              <a:rPr lang="ru-RU" sz="2400" b="1" dirty="0" smtClean="0"/>
              <a:t>лиц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 rot="410047">
            <a:off x="828016" y="5197678"/>
            <a:ext cx="635770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Удалить </a:t>
            </a:r>
            <a:r>
              <a:rPr lang="ru-RU" sz="2400" b="1" dirty="0"/>
              <a:t>из друзей тех, кому Вы не </a:t>
            </a:r>
            <a:r>
              <a:rPr lang="ru-RU" sz="2400" b="1" dirty="0" smtClean="0"/>
              <a:t>доверяете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2156952"/>
            <a:ext cx="426026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Сообщить </a:t>
            </a:r>
            <a:r>
              <a:rPr lang="ru-RU" sz="2400" b="1" dirty="0"/>
              <a:t>об этом </a:t>
            </a:r>
            <a:r>
              <a:rPr lang="ru-RU" sz="2400" b="1" dirty="0" smtClean="0"/>
              <a:t>родителям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 rot="21303656">
            <a:off x="659827" y="1333111"/>
            <a:ext cx="757681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Написать </a:t>
            </a:r>
            <a:r>
              <a:rPr lang="ru-RU" sz="2400" b="1" dirty="0"/>
              <a:t>обращение в техподдержку социальной </a:t>
            </a:r>
            <a:r>
              <a:rPr lang="ru-RU" sz="2400" b="1" dirty="0" smtClean="0"/>
              <a:t>сети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 rot="439685">
            <a:off x="2689229" y="4375333"/>
            <a:ext cx="537404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/>
              <a:t>О</a:t>
            </a:r>
            <a:r>
              <a:rPr lang="ru-RU" sz="2400" b="1" dirty="0" smtClean="0"/>
              <a:t>братиться </a:t>
            </a:r>
            <a:r>
              <a:rPr lang="ru-RU" sz="2400" b="1" dirty="0"/>
              <a:t>с </a:t>
            </a:r>
            <a:r>
              <a:rPr lang="ru-RU" sz="2400" b="1" dirty="0" smtClean="0"/>
              <a:t>жалобой </a:t>
            </a:r>
            <a:r>
              <a:rPr lang="ru-RU" sz="2400" b="1" dirty="0"/>
              <a:t>в </a:t>
            </a:r>
            <a:r>
              <a:rPr lang="ru-RU" sz="2400" b="1" dirty="0" smtClean="0"/>
              <a:t>Роскомнадзор</a:t>
            </a:r>
            <a:endParaRPr lang="ru-RU" sz="24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1" name="Стрелка вправо 10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hlinkClick r:id="rId2" action="ppaction://hlinksldjump"/>
            </p:cNvPr>
            <p:cNvSpPr txBox="1"/>
            <p:nvPr/>
          </p:nvSpPr>
          <p:spPr>
            <a:xfrm>
              <a:off x="7633723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64742" y="193751"/>
            <a:ext cx="627925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Определите правильный порядок действий</a:t>
            </a:r>
            <a:r>
              <a:rPr lang="en-US" sz="2400" b="1" dirty="0" smtClean="0"/>
              <a:t>: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8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внобедренный треугольник 7"/>
          <p:cNvSpPr/>
          <p:nvPr/>
        </p:nvSpPr>
        <p:spPr>
          <a:xfrm>
            <a:off x="1825691" y="848599"/>
            <a:ext cx="5588924" cy="528620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4078" y="1556790"/>
            <a:ext cx="8404737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1. Ограничить </a:t>
            </a:r>
            <a:r>
              <a:rPr lang="ru-RU" sz="2400" b="1" dirty="0"/>
              <a:t>доступ к своей странице для посторонних </a:t>
            </a:r>
            <a:r>
              <a:rPr lang="ru-RU" sz="2400" b="1" dirty="0" smtClean="0"/>
              <a:t>лиц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4078" y="2415949"/>
            <a:ext cx="6663876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2. Удалить </a:t>
            </a:r>
            <a:r>
              <a:rPr lang="ru-RU" sz="2400" b="1" dirty="0"/>
              <a:t>из друзей тех, кому Вы не </a:t>
            </a:r>
            <a:r>
              <a:rPr lang="ru-RU" sz="2400" b="1" dirty="0" smtClean="0"/>
              <a:t>доверяете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4078" y="3330942"/>
            <a:ext cx="456644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3. Сообщить </a:t>
            </a:r>
            <a:r>
              <a:rPr lang="ru-RU" sz="2400" b="1" dirty="0"/>
              <a:t>об этом </a:t>
            </a:r>
            <a:r>
              <a:rPr lang="ru-RU" sz="2400" b="1" dirty="0" smtClean="0"/>
              <a:t>родителям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4078" y="4264893"/>
            <a:ext cx="78958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4. Написать </a:t>
            </a:r>
            <a:r>
              <a:rPr lang="ru-RU" sz="2400" b="1" dirty="0"/>
              <a:t>обращение в техподдержку социальной </a:t>
            </a:r>
            <a:r>
              <a:rPr lang="ru-RU" sz="2400" b="1" dirty="0" smtClean="0"/>
              <a:t>сети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4078" y="5157192"/>
            <a:ext cx="5784106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5. Обратиться </a:t>
            </a:r>
            <a:r>
              <a:rPr lang="ru-RU" sz="2400" b="1" dirty="0"/>
              <a:t>с </a:t>
            </a:r>
            <a:r>
              <a:rPr lang="ru-RU" sz="2400" b="1" dirty="0" smtClean="0"/>
              <a:t>жалобой </a:t>
            </a:r>
            <a:r>
              <a:rPr lang="ru-RU" sz="2400" b="1" dirty="0"/>
              <a:t>в </a:t>
            </a:r>
            <a:r>
              <a:rPr lang="ru-RU" sz="2400" b="1" dirty="0" smtClean="0"/>
              <a:t>Роскомнадзор</a:t>
            </a:r>
            <a:endParaRPr lang="ru-RU" sz="2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5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3933056"/>
            <a:ext cx="8424936" cy="21602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Ваш компьютер был подвергнут вирусному заражению</a:t>
            </a:r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Определите </a:t>
            </a:r>
            <a:r>
              <a:rPr lang="ru-RU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алгоритм действий в данной ситуации.</a:t>
            </a:r>
          </a:p>
        </p:txBody>
      </p:sp>
      <p:pic>
        <p:nvPicPr>
          <p:cNvPr id="13314" name="Picture 2" descr="E:\ВИКТОРИНА\Proverka-na-virus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3100"/>
            <a:ext cx="5998344" cy="3807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04821" y="5756746"/>
            <a:ext cx="1531675" cy="885230"/>
            <a:chOff x="7504821" y="5756746"/>
            <a:chExt cx="1531675" cy="885230"/>
          </a:xfrm>
        </p:grpSpPr>
        <p:sp>
          <p:nvSpPr>
            <p:cNvPr id="2" name="Стрелка вправо 1">
              <a:hlinkClick r:id="rId3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>
              <a:hlinkClick r:id="rId4" action="ppaction://hlinksldjump"/>
            </p:cNvPr>
            <p:cNvSpPr txBox="1"/>
            <p:nvPr/>
          </p:nvSpPr>
          <p:spPr>
            <a:xfrm>
              <a:off x="7504821" y="5999306"/>
              <a:ext cx="1432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АЛГОРИТМ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1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flipV="1">
            <a:off x="1851984" y="980728"/>
            <a:ext cx="5588924" cy="5496236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21317467">
            <a:off x="264862" y="2795047"/>
            <a:ext cx="597099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Отключить </a:t>
            </a:r>
            <a:r>
              <a:rPr lang="ru-RU" sz="2400" b="1" dirty="0"/>
              <a:t>компьютер от сети «Интернет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 rot="296969">
            <a:off x="229067" y="4262747"/>
            <a:ext cx="671382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компьютер антивирусным </a:t>
            </a:r>
            <a:r>
              <a:rPr lang="ru-RU" sz="2400" b="1" dirty="0" smtClean="0"/>
              <a:t>сканером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 rot="21331164">
            <a:off x="236686" y="1463154"/>
            <a:ext cx="869616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установленные программы. </a:t>
            </a:r>
            <a:endParaRPr lang="ru-RU" sz="2400" b="1" dirty="0" smtClean="0"/>
          </a:p>
          <a:p>
            <a:r>
              <a:rPr lang="ru-RU" sz="2400" b="1" dirty="0" smtClean="0"/>
              <a:t>Удалить </a:t>
            </a:r>
            <a:r>
              <a:rPr lang="ru-RU" sz="2400" b="1" dirty="0"/>
              <a:t>неизвестные или недавно установленные </a:t>
            </a:r>
            <a:r>
              <a:rPr lang="ru-RU" sz="2400" b="1" dirty="0" smtClean="0"/>
              <a:t>программы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 rot="21254063">
            <a:off x="395040" y="5420939"/>
            <a:ext cx="814120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Проверить </a:t>
            </a:r>
            <a:r>
              <a:rPr lang="ru-RU" sz="2400" b="1" dirty="0"/>
              <a:t>и удалить неизвестные расширения в </a:t>
            </a:r>
            <a:r>
              <a:rPr lang="ru-RU" sz="2400" b="1" dirty="0" smtClean="0"/>
              <a:t>браузере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203848" y="3512317"/>
            <a:ext cx="561758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Переустановить </a:t>
            </a:r>
            <a:r>
              <a:rPr lang="ru-RU" sz="2400" b="1" dirty="0"/>
              <a:t>операционную </a:t>
            </a:r>
            <a:r>
              <a:rPr lang="ru-RU" sz="2400" b="1" dirty="0" smtClean="0"/>
              <a:t>систему</a:t>
            </a:r>
            <a:endParaRPr lang="ru-RU" sz="2400" b="1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7504822" y="5756746"/>
            <a:ext cx="1531674" cy="885230"/>
            <a:chOff x="7504822" y="5756746"/>
            <a:chExt cx="1531674" cy="885230"/>
          </a:xfrm>
        </p:grpSpPr>
        <p:sp>
          <p:nvSpPr>
            <p:cNvPr id="16" name="Стрелка вправо 15">
              <a:hlinkClick r:id="rId2" action="ppaction://hlinksldjump"/>
            </p:cNvPr>
            <p:cNvSpPr/>
            <p:nvPr/>
          </p:nvSpPr>
          <p:spPr>
            <a:xfrm>
              <a:off x="7504822" y="5756746"/>
              <a:ext cx="1531674" cy="885230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hlinkClick r:id="rId3" action="ppaction://hlinksldjump"/>
            </p:cNvPr>
            <p:cNvSpPr txBox="1"/>
            <p:nvPr/>
          </p:nvSpPr>
          <p:spPr>
            <a:xfrm>
              <a:off x="7664755" y="5999306"/>
              <a:ext cx="874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</a:rPr>
                <a:t>ОТВЕТ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73009" y="202267"/>
            <a:ext cx="6279258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Определите правильный порядок действий</a:t>
            </a:r>
            <a:r>
              <a:rPr lang="en-US" sz="2400" b="1" dirty="0" smtClean="0"/>
              <a:t>: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6568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>
            <a:off x="1851984" y="764704"/>
            <a:ext cx="5588924" cy="5760640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3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</a:rPr>
              <a:t>21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36" y="1327371"/>
            <a:ext cx="6277168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1. Отключить </a:t>
            </a:r>
            <a:r>
              <a:rPr lang="ru-RU" sz="2400" b="1" dirty="0"/>
              <a:t>компьютер от сети «Интернет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9936" y="2172785"/>
            <a:ext cx="7019999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2. Проверить </a:t>
            </a:r>
            <a:r>
              <a:rPr lang="ru-RU" sz="2400" b="1" dirty="0"/>
              <a:t>компьютер антивирусным </a:t>
            </a:r>
            <a:r>
              <a:rPr lang="ru-RU" sz="2400" b="1" dirty="0" smtClean="0"/>
              <a:t>сканером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1685" y="2996950"/>
            <a:ext cx="86961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3. Проверить </a:t>
            </a:r>
            <a:r>
              <a:rPr lang="ru-RU" sz="2400" b="1" dirty="0"/>
              <a:t>установленные программы. </a:t>
            </a:r>
            <a:endParaRPr lang="ru-RU" sz="2400" b="1" dirty="0" smtClean="0"/>
          </a:p>
          <a:p>
            <a:r>
              <a:rPr lang="ru-RU" sz="2400" b="1" dirty="0" smtClean="0"/>
              <a:t>Удалить </a:t>
            </a:r>
            <a:r>
              <a:rPr lang="ru-RU" sz="2400" b="1" dirty="0"/>
              <a:t>неизвестные или недавно установленные </a:t>
            </a:r>
            <a:r>
              <a:rPr lang="ru-RU" sz="2400" b="1" dirty="0" smtClean="0"/>
              <a:t>программы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9936" y="4221088"/>
            <a:ext cx="860286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4</a:t>
            </a:r>
            <a:r>
              <a:rPr lang="ru-RU" sz="2400" b="1" dirty="0"/>
              <a:t>. </a:t>
            </a:r>
            <a:r>
              <a:rPr lang="ru-RU" sz="2400" b="1" dirty="0" smtClean="0"/>
              <a:t>Проверить </a:t>
            </a:r>
            <a:r>
              <a:rPr lang="ru-RU" sz="2400" b="1" dirty="0"/>
              <a:t>и удалить неизвестные расширения в </a:t>
            </a:r>
            <a:r>
              <a:rPr lang="ru-RU" sz="2400" b="1" dirty="0" smtClean="0"/>
              <a:t>браузере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9936" y="5085184"/>
            <a:ext cx="736828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/>
              <a:t>5. В </a:t>
            </a:r>
            <a:r>
              <a:rPr lang="ru-RU" sz="2400" b="1" dirty="0"/>
              <a:t>случае неэффективности предыдущих действий, переустановить операционную </a:t>
            </a:r>
            <a:r>
              <a:rPr lang="ru-RU" sz="2400" b="1" dirty="0" smtClean="0"/>
              <a:t>систему</a:t>
            </a:r>
            <a:endParaRPr lang="ru-RU" sz="24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0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22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149080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Полное название органа, осуществляющего надзор в сфере персональных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данных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338" name="Picture 2" descr="E:\ВИКТОРИНА\BFA3D720-8B1B-461D-B9D2-A2DAEE378ED1_cx0_cy7_cw0_w1023_r1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t="31928" r="19407"/>
          <a:stretch/>
        </p:blipFill>
        <p:spPr bwMode="auto">
          <a:xfrm>
            <a:off x="2771800" y="326753"/>
            <a:ext cx="5961806" cy="3670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09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077072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Название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государственного органа в сфере защиты персональных данных</a:t>
            </a:r>
          </a:p>
        </p:txBody>
      </p:sp>
      <p:pic>
        <p:nvPicPr>
          <p:cNvPr id="2050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8868" r="17678" b="50222"/>
          <a:stretch/>
        </p:blipFill>
        <p:spPr bwMode="auto">
          <a:xfrm>
            <a:off x="2339752" y="530561"/>
            <a:ext cx="6055939" cy="206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ВИКТОРИНА\15244033395adc8c8b553244.175482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8" t="52199" r="17678" b="24862"/>
          <a:stretch/>
        </p:blipFill>
        <p:spPr bwMode="auto">
          <a:xfrm>
            <a:off x="2329434" y="2474777"/>
            <a:ext cx="6055938" cy="115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1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6271796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9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50502" y="-75136"/>
            <a:ext cx="9043090" cy="3664898"/>
            <a:chOff x="179512" y="-131641"/>
            <a:chExt cx="9043090" cy="3664898"/>
          </a:xfrm>
        </p:grpSpPr>
        <p:pic>
          <p:nvPicPr>
            <p:cNvPr id="15362" name="Picture 2" descr="E:\ВИКТОРИНА\iqone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0965" y="-131641"/>
              <a:ext cx="5211637" cy="36648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  <p:sp>
          <p:nvSpPr>
            <p:cNvPr id="3" name="Выгнутая вверх стрелка 2"/>
            <p:cNvSpPr/>
            <p:nvPr/>
          </p:nvSpPr>
          <p:spPr>
            <a:xfrm>
              <a:off x="2339752" y="203456"/>
              <a:ext cx="4104456" cy="1327194"/>
            </a:xfrm>
            <a:prstGeom prst="curvedDown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6386" name="Picture 2" descr="E:\ВИКТОРИНА\maxresdefaul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340768"/>
              <a:ext cx="3565614" cy="200565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87120" y="96469"/>
            <a:ext cx="9222603" cy="4920469"/>
            <a:chOff x="0" y="-87982"/>
            <a:chExt cx="9222603" cy="492046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17602"/>
              <a:ext cx="9222603" cy="4814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Изображение2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9456" t="27587" r="25565" b="14583"/>
            <a:stretch/>
          </p:blipFill>
          <p:spPr bwMode="auto">
            <a:xfrm>
              <a:off x="5752678" y="1196752"/>
              <a:ext cx="3024336" cy="26642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17" name="Изображение1"/>
            <p:cNvPicPr/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3044" t="50000" r="29337" b="13438"/>
            <a:stretch/>
          </p:blipFill>
          <p:spPr bwMode="auto">
            <a:xfrm>
              <a:off x="617776" y="1268757"/>
              <a:ext cx="3672408" cy="19087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8" name="Изображение3"/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2100" t="13198" r="54980" b="23714"/>
            <a:stretch/>
          </p:blipFill>
          <p:spPr bwMode="auto">
            <a:xfrm>
              <a:off x="4269224" y="-87982"/>
              <a:ext cx="2626728" cy="21717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sp>
        <p:nvSpPr>
          <p:cNvPr id="10" name="Прямоугольник 9"/>
          <p:cNvSpPr/>
          <p:nvPr/>
        </p:nvSpPr>
        <p:spPr>
          <a:xfrm>
            <a:off x="261072" y="4044830"/>
            <a:ext cx="8424936" cy="1944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Магазин осуществляет сбор персональных данных на своем Интернет-сайте. </a:t>
            </a:r>
            <a:endParaRPr lang="en-US" sz="24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При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каких трех условиях осуществление магазином сбора персональных данных будет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законным</a:t>
            </a:r>
            <a:r>
              <a:rPr lang="en-US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23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143753">
            <a:off x="-21756" y="2574337"/>
            <a:ext cx="5563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1. РАЗМЕЩЕНИЕ НА САЙТЕ ДОКУМЕНТА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 ПЕРСОНАЛЬНЫМ ДАННЫМ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1143753">
            <a:off x="5091661" y="495269"/>
            <a:ext cx="3956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2. СОГЛАСИЕ НА ОБРАБОТКУ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ПЕРСОНАЛЬНЫХ ДАННЫХ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1420441">
            <a:off x="4198954" y="3174264"/>
            <a:ext cx="4524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3. РАЗМЕЩЕНИЕ БАЗЫ ДАННЫХ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РОССИИ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808" y="6178223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3" descr="C:\Users\ДолгушинАБ\Desktop\ВИКТОРИНА\Рисунок1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24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149080"/>
            <a:ext cx="7704856" cy="22322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У Вас зависла программа </a:t>
            </a:r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(«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 отвечает»). Перезагрузить компьютер Вы не можете. </a:t>
            </a:r>
            <a:endParaRPr lang="ru-RU" sz="24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Что </a:t>
            </a:r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необходимо сделать, чтобы закрыть зависшую программу?</a:t>
            </a:r>
          </a:p>
        </p:txBody>
      </p:sp>
      <p:sp>
        <p:nvSpPr>
          <p:cNvPr id="8" name="Прямоугольник 7"/>
          <p:cNvSpPr/>
          <p:nvPr/>
        </p:nvSpPr>
        <p:spPr>
          <a:xfrm rot="370743">
            <a:off x="-2814745" y="-18513"/>
            <a:ext cx="9457922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Вызвать</a:t>
            </a:r>
          </a:p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диспетчер задач</a:t>
            </a:r>
            <a:r>
              <a:rPr lang="en-US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600" b="1" u="sng" dirty="0" smtClean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E:\ВИКТОРИНА\SNAG-0013-650x54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"/>
          <a:stretch/>
        </p:blipFill>
        <p:spPr bwMode="auto">
          <a:xfrm>
            <a:off x="3868362" y="238125"/>
            <a:ext cx="5123642" cy="40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ВИКТОРИНА\Как-запустить-диспетчер-задач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-188933"/>
            <a:ext cx="5037620" cy="373341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87424" y="1844824"/>
            <a:ext cx="32535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CTRL+ALT+DELETE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или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CTRL+ALT+ESC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70743">
            <a:off x="-2683569" y="2496259"/>
            <a:ext cx="9457922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закрыть зависшую </a:t>
            </a:r>
          </a:p>
          <a:p>
            <a:pPr algn="ctr"/>
            <a:r>
              <a:rPr lang="ru-RU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программу</a:t>
            </a:r>
            <a:r>
              <a:rPr lang="en-US" sz="3600" b="1" u="sng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ru-RU" sz="3600" b="1" u="sng" dirty="0" smtClean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6212051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9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25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293096"/>
            <a:ext cx="819405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Наиболее распространенное расширение файлов, указывающее Вам на то, что файл потенциально может быть заражен вирусом?</a:t>
            </a:r>
          </a:p>
        </p:txBody>
      </p:sp>
      <p:pic>
        <p:nvPicPr>
          <p:cNvPr id="2053" name="Picture 5" descr="E:\ВИКТОРИНА\123\herpesvirus-in-purp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1" y="854567"/>
            <a:ext cx="4424471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 descr="E:\ВИКТОРИНА\422_tex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2694"/>
            <a:ext cx="3019518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12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>
                <a:latin typeface="Century Gothic" panose="020B0502020202020204" pitchFamily="34" charset="0"/>
                <a:ea typeface="Batang" panose="02030600000101010101" pitchFamily="18" charset="-127"/>
              </a:rPr>
              <a:t>4</a:t>
            </a:r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92D050"/>
                </a:solidFill>
              </a:rPr>
              <a:t>26</a:t>
            </a:r>
            <a:endParaRPr lang="ru-RU" sz="4800" b="1" dirty="0">
              <a:solidFill>
                <a:srgbClr val="92D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4221088"/>
            <a:ext cx="777686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Два сильно выраженных свойства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цифровой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информации, которые являются рисками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для обеспечения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конфиденциальности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E:\ВИКТОРИНА\_kor1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142558" cy="2423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E:\ВИКТОРИНА\15207152114524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86" y="1044532"/>
            <a:ext cx="4419065" cy="2525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1026310" y="878922"/>
            <a:ext cx="7712277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КОПИРУЕМОСТЬ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ПЕРЕДАВАЕМОСТЬ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Выгнутая вверх стрелка 2"/>
          <p:cNvSpPr/>
          <p:nvPr/>
        </p:nvSpPr>
        <p:spPr>
          <a:xfrm rot="436344">
            <a:off x="1088848" y="417517"/>
            <a:ext cx="7941042" cy="1582840"/>
          </a:xfrm>
          <a:prstGeom prst="curvedDownArrow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426657" flipH="1" flipV="1">
            <a:off x="593379" y="2278690"/>
            <a:ext cx="7996696" cy="1892466"/>
          </a:xfrm>
          <a:prstGeom prst="curvedDownArrow">
            <a:avLst/>
          </a:prstGeom>
          <a:solidFill>
            <a:srgbClr val="EA00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3" descr="C:\Users\ДолгушинАБ\Desktop\ВИКТОРИНА\Рисунок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3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221088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Наборы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знаков, предназначенные для подтверждения личности в сети «Интернет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»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2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E:\ВИКТОРИНА\123\Modal-Login-960x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73014"/>
            <a:ext cx="5686407" cy="272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370743">
            <a:off x="-337916" y="895757"/>
            <a:ext cx="3915564" cy="2638862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ЛОГИН </a:t>
            </a:r>
          </a:p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</a:p>
          <a:p>
            <a:pPr algn="ctr"/>
            <a:r>
              <a:rPr lang="ru-RU" sz="5400" b="1" dirty="0" smtClean="0">
                <a:ln w="3175"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ПАРОЛЬ</a:t>
            </a:r>
            <a:endParaRPr lang="ru-RU" sz="5400" b="1" dirty="0">
              <a:ln w="3175"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3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345146"/>
            <a:ext cx="7560840" cy="1440160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Компьютерный 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гений, способный украсть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информацию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7" name="Picture 3" descr="E:\ВИКТОРИНА\f8256ef2daccd4754b8a2552d52aada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3265"/>
          <a:stretch/>
        </p:blipFill>
        <p:spPr bwMode="auto">
          <a:xfrm>
            <a:off x="993651" y="647932"/>
            <a:ext cx="6972275" cy="34017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63960" y="1029354"/>
            <a:ext cx="7953622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800" b="1" dirty="0" smtClean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ХАКЕР</a:t>
            </a:r>
            <a:endParaRPr lang="ru-RU" sz="13800" b="1" dirty="0">
              <a:solidFill>
                <a:srgbClr val="E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8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557" y="4149080"/>
            <a:ext cx="7560840" cy="1895698"/>
          </a:xfrm>
          <a:prstGeom prst="rect">
            <a:avLst/>
          </a:prstGeom>
          <a:noFill/>
          <a:ln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Травля</a:t>
            </a:r>
            <a:r>
              <a:rPr lang="ru-RU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оскорбление или угрозы, высказываемые жертве с помощью сообщений в социальных сетях, электронных писем и </a:t>
            </a:r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СМС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4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ÐÐ°ÑÑÐ¸Ð½ÐºÐ¸ Ð¿Ð¾ Ð·Ð°Ð¿ÑÐ¾ÑÑ ÐÐÐ±ÐÐ Ð±Ð£ÐÐÐÐÐ ÐÐÐ¯ ÐÐÐ¢ÐÐ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5198" y="222991"/>
            <a:ext cx="5222384" cy="310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 rot="21297115">
            <a:off x="782679" y="2131635"/>
            <a:ext cx="8759945" cy="2638862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rgbClr val="E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КИБЕРБУЛЛИНГ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29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732240" y="341028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5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725143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Провокация или издевательство в сетевом общении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E:\ВИКТОРИНА\76434_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" b="15641"/>
          <a:stretch/>
        </p:blipFill>
        <p:spPr bwMode="auto">
          <a:xfrm rot="21255357">
            <a:off x="1433546" y="459367"/>
            <a:ext cx="7215690" cy="39145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21297115">
            <a:off x="1446425" y="2193397"/>
            <a:ext cx="8759945" cy="2638862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ТРОЛЛИНГ!!!</a:t>
            </a:r>
            <a:endParaRPr lang="ru-RU" sz="10000" b="1" dirty="0"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1" name="Picture 3" descr="C:\Users\ДолгушинАБ\Desktop\ВИКТОРИНА\Рисунок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40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6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557" y="4994495"/>
            <a:ext cx="7560840" cy="1345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Перечислите примеры любых 3 типов биометрических данных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6554" y="136263"/>
            <a:ext cx="8962053" cy="4928394"/>
            <a:chOff x="26554" y="136263"/>
            <a:chExt cx="8962053" cy="4928394"/>
          </a:xfrm>
        </p:grpSpPr>
        <p:pic>
          <p:nvPicPr>
            <p:cNvPr id="1026" name="Picture 2" descr="E:\ВИКТОРИНА\!!!\60a697616_660x30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0" r="11894"/>
            <a:stretch/>
          </p:blipFill>
          <p:spPr bwMode="auto">
            <a:xfrm>
              <a:off x="5436096" y="136263"/>
              <a:ext cx="3483711" cy="21636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367295" y="1815456"/>
              <a:ext cx="36213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Радужная оболочка глаза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7" name="Picture 3" descr="E:\ВИКТОРИНА\!!!\fingerprints-F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81" t="6671" r="10044" b="8272"/>
            <a:stretch/>
          </p:blipFill>
          <p:spPr bwMode="auto">
            <a:xfrm>
              <a:off x="88372" y="1340768"/>
              <a:ext cx="2473167" cy="26172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6554" y="3462396"/>
              <a:ext cx="2596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Отпечаток пальца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28" name="Picture 4" descr="E:\ВИКТОРИНА\!!!\voice-recognitio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38" r="8386" b="6687"/>
            <a:stretch/>
          </p:blipFill>
          <p:spPr bwMode="auto">
            <a:xfrm>
              <a:off x="2630936" y="136263"/>
              <a:ext cx="2631726" cy="19298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479533" y="1584623"/>
              <a:ext cx="904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Голос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0" name="Picture 6" descr="E:\ВИКТОРИНА\!!!\Без названия.jpe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7" t="7725" r="24875" b="9730"/>
            <a:stretch/>
          </p:blipFill>
          <p:spPr bwMode="auto">
            <a:xfrm>
              <a:off x="2617591" y="2157487"/>
              <a:ext cx="2645071" cy="2466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606025" y="4157505"/>
              <a:ext cx="2761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Изображение лица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031" name="Picture 7" descr="E:\ВИКТОРИНА\!!!\12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0327" y="2400300"/>
              <a:ext cx="3475248" cy="26643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070887" y="4163498"/>
              <a:ext cx="2446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Рисунок вен </a:t>
              </a:r>
            </a:p>
            <a:p>
              <a:pPr algn="ctr"/>
              <a:r>
                <a:rPr lang="ru-RU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ладони и пальца</a:t>
              </a:r>
              <a:endPara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3" descr="C:\Users\ДолгушинАБ\Desktop\ВИКТОРИНА\Рисунок1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3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62867" y="487408"/>
            <a:ext cx="188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Слайд с подсказкой</a:t>
            </a:r>
            <a:endParaRPr lang="ru-RU" sz="16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568438"/>
            <a:ext cx="6696744" cy="18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Особый компьютер, выделенный для совместного использования участниками сети</a:t>
            </a:r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ru-RU" sz="2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E:\ВИКТОРИНА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1606"/>
            <a:ext cx="6983874" cy="392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170519"/>
            <a:ext cx="1235555" cy="522175"/>
          </a:xfrm>
          <a:prstGeom prst="rect">
            <a:avLst/>
          </a:prstGeom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ВОПРОС ЗА</a:t>
            </a:r>
          </a:p>
          <a:p>
            <a:pPr algn="ctr"/>
            <a:r>
              <a:rPr lang="ru-RU" sz="1200" b="1" dirty="0" smtClean="0">
                <a:latin typeface="Century Gothic" panose="020B0502020202020204" pitchFamily="34" charset="0"/>
                <a:ea typeface="Batang" panose="02030600000101010101" pitchFamily="18" charset="-127"/>
              </a:rPr>
              <a:t>100</a:t>
            </a:r>
            <a:endParaRPr lang="ru-RU" sz="1200" b="1" dirty="0">
              <a:latin typeface="Century Gothic" panose="020B0502020202020204" pitchFamily="34" charset="0"/>
              <a:ea typeface="Batang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35554" y="176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7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94081" y="1196752"/>
            <a:ext cx="6955136" cy="2638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0" b="1" dirty="0" smtClean="0">
                <a:solidFill>
                  <a:srgbClr val="00D6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СЕРВЕР</a:t>
            </a:r>
            <a:endParaRPr lang="ru-RU" sz="12000" b="1" dirty="0">
              <a:solidFill>
                <a:srgbClr val="00D66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9" name="Picture 3" descr="C:\Users\ДолгушинАБ\Desktop\ВИКТОРИНА\Рисунок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26" y="5659904"/>
            <a:ext cx="1103312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03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931</TotalTime>
  <Words>1000</Words>
  <Application>Microsoft Office PowerPoint</Application>
  <PresentationFormat>Экран (4:3)</PresentationFormat>
  <Paragraphs>274</Paragraphs>
  <Slides>33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</dc:title>
  <dc:creator>Долгушин Андрей Б.</dc:creator>
  <cp:lastModifiedBy>S15-303</cp:lastModifiedBy>
  <cp:revision>151</cp:revision>
  <dcterms:created xsi:type="dcterms:W3CDTF">2019-09-12T11:52:25Z</dcterms:created>
  <dcterms:modified xsi:type="dcterms:W3CDTF">2020-06-15T08:30:46Z</dcterms:modified>
</cp:coreProperties>
</file>